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B3F8A-10DF-4278-A0D9-6F22D0DC7736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8DB85-07A0-4CB0-8FEC-9BBB3A4F061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7795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8DB85-07A0-4CB0-8FEC-9BBB3A4F0614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6841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EC2AE-BC5C-4C4C-B411-DFD9D22870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622F4D-EEC8-4501-82B1-CB2120B35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185AE2-7FB5-4673-8DFF-5F821F3A3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5E1C7B-C9A9-4E88-9C99-89FBA32C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3E0F39-CDAF-4AD3-9394-ED719C22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311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24D55-B0D1-4D91-9F9C-FA88F321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F2BA8B-DE40-47DB-9DD7-A52B41A5F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35AEE0-4AE0-4FD2-9DDC-10CF265FE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1BBAC4-D616-477A-9740-02D280411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1EECC1-8DCC-4644-AA18-73268BDB9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20687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7CDEAA-CD62-46CE-BFA6-BA73E667F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2E6629-36AF-443D-85FB-12BB8A7CB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6A5F02-E186-410A-BF5A-61BBA479D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D983CF-A829-42A1-8EF6-2AFBDFA19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EC3171-0481-42B3-A979-547ABDA06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9277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A1051-8A1D-4C80-8AFE-7DE491857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EE60B7-3D0F-4B55-80A9-A030B7844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ABCA47-BF22-40FF-92A1-0268463BE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9DB0B0-0B70-4DC3-A894-3BFE6983D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4E83EC-16C7-453D-8160-877DF47AC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AD44A8-FAE7-4A90-85AD-4E6611A98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9798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AC98B-F6FB-4CAC-B637-E52FF9A8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88F070-C7AF-4BD6-8009-3C34F7A6C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77BFD0-A779-495D-B22A-7FFDDE35B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EE24CB-AD6C-4BD3-A4B6-ACF9368EC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98425A-6219-4289-BDA8-ABAE27DD4D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DFDD1EC-1AD7-4CF9-B667-8DB1DECC0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5083866-5C5D-4BB7-8722-0B071BA84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DDDA01B-248C-4255-BE4F-B25469BC2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698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56F79C-25D5-4242-ADE1-47DD8D6CA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697ED26-E151-4118-BF3B-20D894506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465D66-E1AE-4D6B-86A8-BFB26870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227B07-5BB0-41EB-865F-F9912A8C3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673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58230E2-D8D4-43A2-BF1E-AB2B37BFA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BBB76BA-5E41-4DE9-8159-B343F0E16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C4D4BC-256E-43F3-AEFD-7F73AAC4F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07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37ABC-AC90-4D8E-8F14-695FD9335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480E18-D8CB-48F8-A9AC-EA85D6938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A50B17-480E-485F-98E4-A93CB33E8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841459-362A-4A4D-96DB-E3B943367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118BE5-1B29-45A7-A7F0-87A7FB89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3095A3-89E1-4929-A6A9-8DC3B878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2441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54795-433E-43C8-B111-136C092D4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2E82D7B-92B4-4364-A4CC-29C39C5808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A36AD0-E725-437A-8FBE-08939EFA5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4ABFAA-8E34-4AE1-AB0A-B5B7F970C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08CA9B-5FF5-4935-8E8E-6DF004BF7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DDEDCA-3EDB-406B-B415-F0494F7D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3153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86C9B1-2985-4A8D-933B-88C04367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06960C-B295-424B-825E-0B89A56A4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3B00BE-A379-4650-9635-FB32890D2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1AF623-4D3D-4718-B154-431B4EA9F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6EDE06-2918-45AB-83CF-94EE169C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67596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FB42109-6C25-4673-8893-A133C6E36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EF26D1-DB2A-4DD5-9B72-E26D4738F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1E0DB1-7458-4AA5-A702-9D274B42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43DE4-8E02-4F07-B911-324722780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7D7846-9F69-4600-B5C9-EFD8C1CD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519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376501C-9D79-42D1-9C2D-840CE080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6067DC-819E-4B5E-8960-7EB0A04AE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34A018-0507-4DF6-8E35-DB4A447B9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00ACD-5D50-4313-A7D6-46E3CDFDB45F}" type="datetimeFigureOut">
              <a:rPr lang="es-AR" smtClean="0"/>
              <a:t>3/11/2025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27808B-CB0C-4CCC-A85D-CDF5620EE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8D280F-1C0D-47F4-9ADA-239149D85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AB709-63EF-4CDA-9CC1-AD02C2367A2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487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E9455678-7382-4B3A-AF08-C11201CE83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B8F155-F918-4292-873D-2949D0C0E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80492"/>
            <a:ext cx="9144000" cy="3048733"/>
          </a:xfrm>
        </p:spPr>
        <p:txBody>
          <a:bodyPr>
            <a:normAutofit fontScale="90000"/>
          </a:bodyPr>
          <a:lstStyle/>
          <a:p>
            <a:r>
              <a:rPr lang="es-ES" dirty="0"/>
              <a:t>Sistema previsional para profesionales universitarios de la Psicología en la Provincia del Chaco</a:t>
            </a:r>
          </a:p>
        </p:txBody>
      </p:sp>
    </p:spTree>
    <p:extLst>
      <p:ext uri="{BB962C8B-B14F-4D97-AF65-F5344CB8AC3E}">
        <p14:creationId xmlns:p14="http://schemas.microsoft.com/office/powerpoint/2010/main" val="2013319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66A74-2F00-4821-97E7-80B9CD5E5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562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ES" dirty="0"/>
              <a:t>Me recibí, y ¿Ahora qué hago?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7C6836-561F-4ED0-B3EE-EE36743B4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/>
              <a:t>Si </a:t>
            </a:r>
            <a:r>
              <a:rPr lang="es-ES" dirty="0" err="1"/>
              <a:t>sos</a:t>
            </a:r>
            <a:r>
              <a:rPr lang="es-ES" dirty="0"/>
              <a:t> egresada/o de la Facultad de Psicología y decidís ejercer tu profesión en la Provincia del Chaco, estos son los pasos que </a:t>
            </a:r>
            <a:r>
              <a:rPr lang="es-ES" dirty="0" err="1"/>
              <a:t>tenés</a:t>
            </a:r>
            <a:r>
              <a:rPr lang="es-ES" dirty="0"/>
              <a:t> que seguir:</a:t>
            </a: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10775009-AD91-4D9C-9792-BCECFD4B6336}"/>
              </a:ext>
            </a:extLst>
          </p:cNvPr>
          <p:cNvSpPr/>
          <p:nvPr/>
        </p:nvSpPr>
        <p:spPr>
          <a:xfrm>
            <a:off x="219114" y="3114673"/>
            <a:ext cx="807718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  <a:endParaRPr lang="es-AR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F4163B7-2FA8-4243-9B5C-432072CCD7D9}"/>
              </a:ext>
            </a:extLst>
          </p:cNvPr>
          <p:cNvSpPr/>
          <p:nvPr/>
        </p:nvSpPr>
        <p:spPr>
          <a:xfrm>
            <a:off x="1024376" y="3385695"/>
            <a:ext cx="2647512" cy="3143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Matricularte</a:t>
            </a:r>
          </a:p>
          <a:p>
            <a:pPr algn="ctr"/>
            <a:r>
              <a:rPr lang="es-ES" sz="2400" dirty="0"/>
              <a:t> en el Colegio Profesional que regula el ejercicio de tu matrícula</a:t>
            </a:r>
            <a:endParaRPr lang="es-AR" sz="2400" dirty="0"/>
          </a:p>
        </p:txBody>
      </p:sp>
      <p:sp>
        <p:nvSpPr>
          <p:cNvPr id="6" name="Diagrama de flujo: conector 5">
            <a:extLst>
              <a:ext uri="{FF2B5EF4-FFF2-40B4-BE49-F238E27FC236}">
                <a16:creationId xmlns:a16="http://schemas.microsoft.com/office/drawing/2014/main" id="{6D93F521-1AE8-41B0-BF49-358DBF7AA9B8}"/>
              </a:ext>
            </a:extLst>
          </p:cNvPr>
          <p:cNvSpPr/>
          <p:nvPr/>
        </p:nvSpPr>
        <p:spPr>
          <a:xfrm>
            <a:off x="3813881" y="3128519"/>
            <a:ext cx="768596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  <a:endParaRPr lang="es-AR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FEC26ED-29D9-438E-A663-C9F7DA93C0B8}"/>
              </a:ext>
            </a:extLst>
          </p:cNvPr>
          <p:cNvSpPr/>
          <p:nvPr/>
        </p:nvSpPr>
        <p:spPr>
          <a:xfrm>
            <a:off x="4619177" y="3479006"/>
            <a:ext cx="2990348" cy="3143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Afiliarte</a:t>
            </a:r>
          </a:p>
          <a:p>
            <a:pPr algn="ctr"/>
            <a:r>
              <a:rPr lang="es-ES" sz="2400" b="1" dirty="0"/>
              <a:t>siempre</a:t>
            </a:r>
            <a:r>
              <a:rPr lang="es-ES" sz="2400" dirty="0"/>
              <a:t> </a:t>
            </a:r>
          </a:p>
          <a:p>
            <a:pPr algn="ctr"/>
            <a:r>
              <a:rPr lang="es-ES" sz="2400" dirty="0"/>
              <a:t>a la Caja Previsional de los Profesionales de la Ingeniería de la Pcia. del Chaco. Ley 552-H </a:t>
            </a:r>
            <a:r>
              <a:rPr lang="es-ES" dirty="0"/>
              <a:t>(</a:t>
            </a:r>
            <a:r>
              <a:rPr lang="es-ES" dirty="0" err="1"/>
              <a:t>Modif</a:t>
            </a:r>
            <a:r>
              <a:rPr lang="es-ES" dirty="0"/>
              <a:t>. 3979).  S.I.P.A. Ley 24.241</a:t>
            </a:r>
          </a:p>
          <a:p>
            <a:pPr algn="ctr"/>
            <a:r>
              <a:rPr lang="es-ES" dirty="0"/>
              <a:t>No implica costo </a:t>
            </a:r>
            <a:endParaRPr lang="es-AR" dirty="0"/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id="{E09F3C36-6574-4920-A947-58BE93ECA66B}"/>
              </a:ext>
            </a:extLst>
          </p:cNvPr>
          <p:cNvSpPr/>
          <p:nvPr/>
        </p:nvSpPr>
        <p:spPr>
          <a:xfrm>
            <a:off x="8043202" y="3200399"/>
            <a:ext cx="688073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  <a:endParaRPr lang="es-AR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C3C5B28-CB69-48FA-B249-8BDE2FE88060}"/>
              </a:ext>
            </a:extLst>
          </p:cNvPr>
          <p:cNvSpPr/>
          <p:nvPr/>
        </p:nvSpPr>
        <p:spPr>
          <a:xfrm>
            <a:off x="8742985" y="3428998"/>
            <a:ext cx="3115640" cy="3193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Si </a:t>
            </a:r>
            <a:r>
              <a:rPr lang="es-ES" sz="2000" b="1" dirty="0" err="1"/>
              <a:t>sos</a:t>
            </a:r>
            <a:r>
              <a:rPr lang="es-ES" sz="2000" b="1" dirty="0"/>
              <a:t> profesional independiente deberás INSCRIBIRTE, además,</a:t>
            </a:r>
          </a:p>
          <a:p>
            <a:pPr algn="ctr"/>
            <a:r>
              <a:rPr lang="es-ES" sz="2000" b="1" dirty="0"/>
              <a:t> </a:t>
            </a:r>
            <a:r>
              <a:rPr lang="es-ES" sz="2000" dirty="0"/>
              <a:t>en los organismos impositivos nacionales y provinciales (ARCA y ATP). Según la edad, te informarán el valor de la cuota previsional</a:t>
            </a:r>
            <a:endParaRPr lang="es-AR" sz="2000" b="1" dirty="0"/>
          </a:p>
        </p:txBody>
      </p:sp>
    </p:spTree>
    <p:extLst>
      <p:ext uri="{BB962C8B-B14F-4D97-AF65-F5344CB8AC3E}">
        <p14:creationId xmlns:p14="http://schemas.microsoft.com/office/powerpoint/2010/main" val="116293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10C13-3B66-4527-9E67-E689ED5A2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5507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Modalidad del trabajo y aportes.</a:t>
            </a:r>
            <a:br>
              <a:rPr lang="es-ES" dirty="0"/>
            </a:br>
            <a:r>
              <a:rPr lang="es-ES" dirty="0"/>
              <a:t>Al matricularse se debe informar la opción de categoría 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88BCD8-AFA4-433E-B8BB-70E7DCDFE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5077"/>
            <a:ext cx="12191999" cy="5802923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s-AR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DB0CB3B-EC6F-4B24-92C5-887C4E16B722}"/>
              </a:ext>
            </a:extLst>
          </p:cNvPr>
          <p:cNvSpPr/>
          <p:nvPr/>
        </p:nvSpPr>
        <p:spPr>
          <a:xfrm>
            <a:off x="300109" y="1076857"/>
            <a:ext cx="4986263" cy="1243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Relación de Dependencia</a:t>
            </a:r>
          </a:p>
          <a:p>
            <a:pPr algn="ctr"/>
            <a:endParaRPr lang="es-ES" dirty="0"/>
          </a:p>
          <a:p>
            <a:pPr algn="ctr"/>
            <a:r>
              <a:rPr lang="es-ES" dirty="0"/>
              <a:t>CATEGORIA REGISTRADA</a:t>
            </a:r>
            <a:endParaRPr lang="es-AR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DAD1104-3902-411A-A1E0-87DEFF1764BA}"/>
              </a:ext>
            </a:extLst>
          </p:cNvPr>
          <p:cNvSpPr/>
          <p:nvPr/>
        </p:nvSpPr>
        <p:spPr>
          <a:xfrm>
            <a:off x="6472240" y="1085505"/>
            <a:ext cx="5541565" cy="12219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Profesional Independiente</a:t>
            </a:r>
          </a:p>
          <a:p>
            <a:pPr algn="ctr"/>
            <a:endParaRPr lang="es-ES" dirty="0"/>
          </a:p>
          <a:p>
            <a:pPr algn="ctr"/>
            <a:r>
              <a:rPr lang="es-ES" dirty="0"/>
              <a:t>CATEGORIA HABILITADA </a:t>
            </a:r>
            <a:endParaRPr lang="es-AR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96FC26A-16A6-4F22-9AB4-7F2DE9771DDA}"/>
              </a:ext>
            </a:extLst>
          </p:cNvPr>
          <p:cNvSpPr/>
          <p:nvPr/>
        </p:nvSpPr>
        <p:spPr>
          <a:xfrm>
            <a:off x="764342" y="2648534"/>
            <a:ext cx="4336289" cy="14528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ARCA: El empleador debe registrar el alta o la baja del trabajador según la modalidad de trabajo. Constancia o recibo de sueldo se presentará ante el Colegio. </a:t>
            </a:r>
            <a:endParaRPr lang="es-AR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D72E78B-EA5E-4AF3-8018-5ACF1D246404}"/>
              </a:ext>
            </a:extLst>
          </p:cNvPr>
          <p:cNvSpPr/>
          <p:nvPr/>
        </p:nvSpPr>
        <p:spPr>
          <a:xfrm>
            <a:off x="7059562" y="2619118"/>
            <a:ext cx="4954244" cy="181089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COLEGIO: El propio  profesional al obtener su matrícula debe optar e informar su categoría matricular conforme la normativa de su Colegio, el que comunica la categoría a la Caja Previsional de los Profesionales de la Ingeniería de la Pcia. del Chaco. </a:t>
            </a:r>
            <a:endParaRPr lang="es-AR" sz="1600" dirty="0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8E04F2DC-CE8B-4081-A18C-EC591160868D}"/>
              </a:ext>
            </a:extLst>
          </p:cNvPr>
          <p:cNvSpPr/>
          <p:nvPr/>
        </p:nvSpPr>
        <p:spPr>
          <a:xfrm>
            <a:off x="764343" y="4430023"/>
            <a:ext cx="4336287" cy="182721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ANSES o InSSSeP: Los aportes se retienen del recibo de sueldo del trabajador y junto a la contribución patronal ingresan a  ARCA  y ésta distribuye a la ANSES y restantes organismos de Seguridad Social, o Cajas Provinciales (InSSSeP)</a:t>
            </a:r>
            <a:endParaRPr lang="es-AR" dirty="0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02CD0129-F22A-4328-90B2-99D8BFDB74C0}"/>
              </a:ext>
            </a:extLst>
          </p:cNvPr>
          <p:cNvSpPr/>
          <p:nvPr/>
        </p:nvSpPr>
        <p:spPr>
          <a:xfrm>
            <a:off x="7091372" y="4555337"/>
            <a:ext cx="4922437" cy="214549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CAJA: Los aportes (cuota previsional) son abonados por el profesional independiente. El detalle de aportes jubilatorios surge del documento “Constancia de Aportes” otorgado por la Caja de Ingenieros, de acuerdo a la edad del profesional. El novel profesional o hasta los 30 años de edad abona el 50% de la cuota mensual obligatoria. </a:t>
            </a:r>
            <a:endParaRPr lang="es-AR" sz="1600" dirty="0"/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F0F95FAB-9774-4C99-B898-5E4BB41CB370}"/>
              </a:ext>
            </a:extLst>
          </p:cNvPr>
          <p:cNvCxnSpPr/>
          <p:nvPr/>
        </p:nvCxnSpPr>
        <p:spPr>
          <a:xfrm>
            <a:off x="300110" y="2319873"/>
            <a:ext cx="0" cy="2730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7565C5CA-A0F5-4A45-98CC-97A86BEA620B}"/>
              </a:ext>
            </a:extLst>
          </p:cNvPr>
          <p:cNvCxnSpPr/>
          <p:nvPr/>
        </p:nvCxnSpPr>
        <p:spPr>
          <a:xfrm>
            <a:off x="6595329" y="2319873"/>
            <a:ext cx="0" cy="2751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045C225D-38B1-497D-839A-76AE6B70DC90}"/>
              </a:ext>
            </a:extLst>
          </p:cNvPr>
          <p:cNvCxnSpPr/>
          <p:nvPr/>
        </p:nvCxnSpPr>
        <p:spPr>
          <a:xfrm>
            <a:off x="300110" y="3429000"/>
            <a:ext cx="4642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C526E4BA-CB75-4D57-ADE0-996A1B2A2AF6}"/>
              </a:ext>
            </a:extLst>
          </p:cNvPr>
          <p:cNvCxnSpPr/>
          <p:nvPr/>
        </p:nvCxnSpPr>
        <p:spPr>
          <a:xfrm>
            <a:off x="300110" y="5050302"/>
            <a:ext cx="4642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6FEB73ED-5165-46A5-856C-AD4EDE0F231E}"/>
              </a:ext>
            </a:extLst>
          </p:cNvPr>
          <p:cNvCxnSpPr/>
          <p:nvPr/>
        </p:nvCxnSpPr>
        <p:spPr>
          <a:xfrm>
            <a:off x="6595329" y="3429000"/>
            <a:ext cx="4220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6E05176A-F2CE-467B-AC3C-B79F51ED35F9}"/>
              </a:ext>
            </a:extLst>
          </p:cNvPr>
          <p:cNvCxnSpPr/>
          <p:nvPr/>
        </p:nvCxnSpPr>
        <p:spPr>
          <a:xfrm>
            <a:off x="6595329" y="5050302"/>
            <a:ext cx="4220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41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347</Words>
  <Application>Microsoft Office PowerPoint</Application>
  <PresentationFormat>Panorámica</PresentationFormat>
  <Paragraphs>26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Sistema previsional para profesionales universitarios de la Psicología en la Provincia del Chaco</vt:lpstr>
      <vt:lpstr>Me recibí, y ¿Ahora qué hago?</vt:lpstr>
      <vt:lpstr>Modalidad del trabajo y aportes. Al matricularse se debe informar la opción de categoría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previsional para profesionales universitarios</dc:title>
  <dc:creator>Usuario</dc:creator>
  <cp:lastModifiedBy>Usuario</cp:lastModifiedBy>
  <cp:revision>16</cp:revision>
  <dcterms:created xsi:type="dcterms:W3CDTF">2025-03-06T14:20:07Z</dcterms:created>
  <dcterms:modified xsi:type="dcterms:W3CDTF">2025-11-03T12:57:15Z</dcterms:modified>
</cp:coreProperties>
</file>